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>
      <a:defRPr lang="pt-BR"/>
    </a:defPPr>
    <a:lvl1pPr marL="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1pPr>
    <a:lvl2pPr marL="40807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2pPr>
    <a:lvl3pPr marL="81615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3pPr>
    <a:lvl4pPr marL="122422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4pPr>
    <a:lvl5pPr marL="163230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5pPr>
    <a:lvl6pPr marL="204037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6pPr>
    <a:lvl7pPr marL="244845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7pPr>
    <a:lvl8pPr marL="285652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8pPr>
    <a:lvl9pPr marL="326460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8EB319"/>
    <a:srgbClr val="0033CC"/>
    <a:srgbClr val="824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809" autoAdjust="0"/>
    <p:restoredTop sz="94648"/>
  </p:normalViewPr>
  <p:slideViewPr>
    <p:cSldViewPr>
      <p:cViewPr>
        <p:scale>
          <a:sx n="120" d="100"/>
          <a:sy n="120" d="100"/>
        </p:scale>
        <p:origin x="1896" y="-4194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831B0-8F77-4EBF-B65D-B4C902F3362D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A6F26-C700-42D5-85BB-12071E3D55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543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1pPr>
    <a:lvl2pPr marL="86365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2pPr>
    <a:lvl3pPr marL="17273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3pPr>
    <a:lvl4pPr marL="259095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4pPr>
    <a:lvl5pPr marL="34546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5pPr>
    <a:lvl6pPr marL="431825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6pPr>
    <a:lvl7pPr marL="51819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7pPr>
    <a:lvl8pPr marL="604556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8pPr>
    <a:lvl9pPr marL="690921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560638" y="1143000"/>
            <a:ext cx="1736725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A6F26-C700-42D5-85BB-12071E3D557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332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763" y="2840567"/>
            <a:ext cx="4371975" cy="196003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210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50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8" y="366185"/>
            <a:ext cx="1157287" cy="780203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366185"/>
            <a:ext cx="3386137" cy="7802033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239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41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301" y="5875867"/>
            <a:ext cx="4371975" cy="1816100"/>
          </a:xfrm>
        </p:spPr>
        <p:txBody>
          <a:bodyPr anchor="t"/>
          <a:lstStyle>
            <a:lvl1pPr algn="l">
              <a:defRPr sz="2999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06301" y="3875618"/>
            <a:ext cx="4371975" cy="2000249"/>
          </a:xfrm>
        </p:spPr>
        <p:txBody>
          <a:bodyPr anchor="b"/>
          <a:lstStyle>
            <a:lvl1pPr marL="0" indent="0">
              <a:buNone/>
              <a:defRPr sz="1508">
                <a:solidFill>
                  <a:schemeClr val="tx1">
                    <a:tint val="75000"/>
                  </a:schemeClr>
                </a:solidFill>
              </a:defRPr>
            </a:lvl1pPr>
            <a:lvl2pPr marL="342835" indent="0">
              <a:buNone/>
              <a:defRPr sz="1349">
                <a:solidFill>
                  <a:schemeClr val="tx1">
                    <a:tint val="75000"/>
                  </a:schemeClr>
                </a:solidFill>
              </a:defRPr>
            </a:lvl2pPr>
            <a:lvl3pPr marL="685670" indent="0">
              <a:buNone/>
              <a:defRPr sz="1206">
                <a:solidFill>
                  <a:schemeClr val="tx1">
                    <a:tint val="75000"/>
                  </a:schemeClr>
                </a:solidFill>
              </a:defRPr>
            </a:lvl3pPr>
            <a:lvl4pPr marL="1028505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4pPr>
            <a:lvl5pPr marL="1371339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5pPr>
            <a:lvl6pPr marL="1714174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6pPr>
            <a:lvl7pPr marL="2057009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7pPr>
            <a:lvl8pPr marL="2399844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8pPr>
            <a:lvl9pPr marL="2742679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7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133601"/>
            <a:ext cx="2271713" cy="6034617"/>
          </a:xfrm>
        </p:spPr>
        <p:txBody>
          <a:bodyPr/>
          <a:lstStyle>
            <a:lvl1pPr>
              <a:defRPr sz="2095"/>
            </a:lvl1pPr>
            <a:lvl2pPr>
              <a:defRPr sz="1793"/>
            </a:lvl2pPr>
            <a:lvl3pPr>
              <a:defRPr sz="1508"/>
            </a:lvl3pPr>
            <a:lvl4pPr>
              <a:defRPr sz="1349"/>
            </a:lvl4pPr>
            <a:lvl5pPr>
              <a:defRPr sz="1349"/>
            </a:lvl5pPr>
            <a:lvl6pPr>
              <a:defRPr sz="1349"/>
            </a:lvl6pPr>
            <a:lvl7pPr>
              <a:defRPr sz="1349"/>
            </a:lvl7pPr>
            <a:lvl8pPr>
              <a:defRPr sz="1349"/>
            </a:lvl8pPr>
            <a:lvl9pPr>
              <a:defRPr sz="1349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14612" y="2133601"/>
            <a:ext cx="2271713" cy="6034617"/>
          </a:xfrm>
        </p:spPr>
        <p:txBody>
          <a:bodyPr/>
          <a:lstStyle>
            <a:lvl1pPr>
              <a:defRPr sz="2095"/>
            </a:lvl1pPr>
            <a:lvl2pPr>
              <a:defRPr sz="1793"/>
            </a:lvl2pPr>
            <a:lvl3pPr>
              <a:defRPr sz="1508"/>
            </a:lvl3pPr>
            <a:lvl4pPr>
              <a:defRPr sz="1349"/>
            </a:lvl4pPr>
            <a:lvl5pPr>
              <a:defRPr sz="1349"/>
            </a:lvl5pPr>
            <a:lvl6pPr>
              <a:defRPr sz="1349"/>
            </a:lvl6pPr>
            <a:lvl7pPr>
              <a:defRPr sz="1349"/>
            </a:lvl7pPr>
            <a:lvl8pPr>
              <a:defRPr sz="1349"/>
            </a:lvl8pPr>
            <a:lvl9pPr>
              <a:defRPr sz="1349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51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046818"/>
            <a:ext cx="2272606" cy="853016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42835" indent="0">
              <a:buNone/>
              <a:defRPr sz="1508" b="1"/>
            </a:lvl2pPr>
            <a:lvl3pPr marL="685670" indent="0">
              <a:buNone/>
              <a:defRPr sz="1349" b="1"/>
            </a:lvl3pPr>
            <a:lvl4pPr marL="1028505" indent="0">
              <a:buNone/>
              <a:defRPr sz="1206" b="1"/>
            </a:lvl4pPr>
            <a:lvl5pPr marL="1371339" indent="0">
              <a:buNone/>
              <a:defRPr sz="1206" b="1"/>
            </a:lvl5pPr>
            <a:lvl6pPr marL="1714174" indent="0">
              <a:buNone/>
              <a:defRPr sz="1206" b="1"/>
            </a:lvl6pPr>
            <a:lvl7pPr marL="2057009" indent="0">
              <a:buNone/>
              <a:defRPr sz="1206" b="1"/>
            </a:lvl7pPr>
            <a:lvl8pPr marL="2399844" indent="0">
              <a:buNone/>
              <a:defRPr sz="1206" b="1"/>
            </a:lvl8pPr>
            <a:lvl9pPr marL="2742679" indent="0">
              <a:buNone/>
              <a:defRPr sz="120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57175" y="2899833"/>
            <a:ext cx="2272606" cy="5268384"/>
          </a:xfrm>
        </p:spPr>
        <p:txBody>
          <a:bodyPr/>
          <a:lstStyle>
            <a:lvl1pPr>
              <a:defRPr sz="1793"/>
            </a:lvl1pPr>
            <a:lvl2pPr>
              <a:defRPr sz="1508"/>
            </a:lvl2pPr>
            <a:lvl3pPr>
              <a:defRPr sz="1349"/>
            </a:lvl3pPr>
            <a:lvl4pPr>
              <a:defRPr sz="1206"/>
            </a:lvl4pPr>
            <a:lvl5pPr>
              <a:defRPr sz="1206"/>
            </a:lvl5pPr>
            <a:lvl6pPr>
              <a:defRPr sz="1206"/>
            </a:lvl6pPr>
            <a:lvl7pPr>
              <a:defRPr sz="1206"/>
            </a:lvl7pPr>
            <a:lvl8pPr>
              <a:defRPr sz="1206"/>
            </a:lvl8pPr>
            <a:lvl9pPr>
              <a:defRPr sz="120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612827" y="2046818"/>
            <a:ext cx="2273498" cy="853016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42835" indent="0">
              <a:buNone/>
              <a:defRPr sz="1508" b="1"/>
            </a:lvl2pPr>
            <a:lvl3pPr marL="685670" indent="0">
              <a:buNone/>
              <a:defRPr sz="1349" b="1"/>
            </a:lvl3pPr>
            <a:lvl4pPr marL="1028505" indent="0">
              <a:buNone/>
              <a:defRPr sz="1206" b="1"/>
            </a:lvl4pPr>
            <a:lvl5pPr marL="1371339" indent="0">
              <a:buNone/>
              <a:defRPr sz="1206" b="1"/>
            </a:lvl5pPr>
            <a:lvl6pPr marL="1714174" indent="0">
              <a:buNone/>
              <a:defRPr sz="1206" b="1"/>
            </a:lvl6pPr>
            <a:lvl7pPr marL="2057009" indent="0">
              <a:buNone/>
              <a:defRPr sz="1206" b="1"/>
            </a:lvl7pPr>
            <a:lvl8pPr marL="2399844" indent="0">
              <a:buNone/>
              <a:defRPr sz="1206" b="1"/>
            </a:lvl8pPr>
            <a:lvl9pPr marL="2742679" indent="0">
              <a:buNone/>
              <a:defRPr sz="120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612827" y="2899833"/>
            <a:ext cx="2273498" cy="5268384"/>
          </a:xfrm>
        </p:spPr>
        <p:txBody>
          <a:bodyPr/>
          <a:lstStyle>
            <a:lvl1pPr>
              <a:defRPr sz="1793"/>
            </a:lvl1pPr>
            <a:lvl2pPr>
              <a:defRPr sz="1508"/>
            </a:lvl2pPr>
            <a:lvl3pPr>
              <a:defRPr sz="1349"/>
            </a:lvl3pPr>
            <a:lvl4pPr>
              <a:defRPr sz="1206"/>
            </a:lvl4pPr>
            <a:lvl5pPr>
              <a:defRPr sz="1206"/>
            </a:lvl5pPr>
            <a:lvl6pPr>
              <a:defRPr sz="1206"/>
            </a:lvl6pPr>
            <a:lvl7pPr>
              <a:defRPr sz="1206"/>
            </a:lvl7pPr>
            <a:lvl8pPr>
              <a:defRPr sz="1206"/>
            </a:lvl8pPr>
            <a:lvl9pPr>
              <a:defRPr sz="120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100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51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5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4067"/>
            <a:ext cx="1692176" cy="1549400"/>
          </a:xfrm>
        </p:spPr>
        <p:txBody>
          <a:bodyPr anchor="b"/>
          <a:lstStyle>
            <a:lvl1pPr algn="l">
              <a:defRPr sz="1508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10966" y="364067"/>
            <a:ext cx="2875359" cy="7804151"/>
          </a:xfrm>
        </p:spPr>
        <p:txBody>
          <a:bodyPr/>
          <a:lstStyle>
            <a:lvl1pPr>
              <a:defRPr sz="2396"/>
            </a:lvl1pPr>
            <a:lvl2pPr>
              <a:defRPr sz="2095"/>
            </a:lvl2pPr>
            <a:lvl3pPr>
              <a:defRPr sz="1793"/>
            </a:lvl3pPr>
            <a:lvl4pPr>
              <a:defRPr sz="1508"/>
            </a:lvl4pPr>
            <a:lvl5pPr>
              <a:defRPr sz="1508"/>
            </a:lvl5pPr>
            <a:lvl6pPr>
              <a:defRPr sz="1508"/>
            </a:lvl6pPr>
            <a:lvl7pPr>
              <a:defRPr sz="1508"/>
            </a:lvl7pPr>
            <a:lvl8pPr>
              <a:defRPr sz="1508"/>
            </a:lvl8pPr>
            <a:lvl9pPr>
              <a:defRPr sz="1508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7175" y="1913467"/>
            <a:ext cx="1692176" cy="6254751"/>
          </a:xfrm>
        </p:spPr>
        <p:txBody>
          <a:bodyPr/>
          <a:lstStyle>
            <a:lvl1pPr marL="0" indent="0">
              <a:buNone/>
              <a:defRPr sz="1047"/>
            </a:lvl1pPr>
            <a:lvl2pPr marL="342835" indent="0">
              <a:buNone/>
              <a:defRPr sz="905"/>
            </a:lvl2pPr>
            <a:lvl3pPr marL="685670" indent="0">
              <a:buNone/>
              <a:defRPr sz="746"/>
            </a:lvl3pPr>
            <a:lvl4pPr marL="1028505" indent="0">
              <a:buNone/>
              <a:defRPr sz="682"/>
            </a:lvl4pPr>
            <a:lvl5pPr marL="1371339" indent="0">
              <a:buNone/>
              <a:defRPr sz="682"/>
            </a:lvl5pPr>
            <a:lvl6pPr marL="1714174" indent="0">
              <a:buNone/>
              <a:defRPr sz="682"/>
            </a:lvl6pPr>
            <a:lvl7pPr marL="2057009" indent="0">
              <a:buNone/>
              <a:defRPr sz="682"/>
            </a:lvl7pPr>
            <a:lvl8pPr marL="2399844" indent="0">
              <a:buNone/>
              <a:defRPr sz="682"/>
            </a:lvl8pPr>
            <a:lvl9pPr marL="2742679" indent="0">
              <a:buNone/>
              <a:defRPr sz="68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35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162" y="6400800"/>
            <a:ext cx="3086100" cy="755651"/>
          </a:xfrm>
        </p:spPr>
        <p:txBody>
          <a:bodyPr anchor="b"/>
          <a:lstStyle>
            <a:lvl1pPr algn="l">
              <a:defRPr sz="1508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</p:spPr>
        <p:txBody>
          <a:bodyPr/>
          <a:lstStyle>
            <a:lvl1pPr marL="0" indent="0">
              <a:buNone/>
              <a:defRPr sz="2396"/>
            </a:lvl1pPr>
            <a:lvl2pPr marL="342835" indent="0">
              <a:buNone/>
              <a:defRPr sz="2095"/>
            </a:lvl2pPr>
            <a:lvl3pPr marL="685670" indent="0">
              <a:buNone/>
              <a:defRPr sz="1793"/>
            </a:lvl3pPr>
            <a:lvl4pPr marL="1028505" indent="0">
              <a:buNone/>
              <a:defRPr sz="1508"/>
            </a:lvl4pPr>
            <a:lvl5pPr marL="1371339" indent="0">
              <a:buNone/>
              <a:defRPr sz="1508"/>
            </a:lvl5pPr>
            <a:lvl6pPr marL="1714174" indent="0">
              <a:buNone/>
              <a:defRPr sz="1508"/>
            </a:lvl6pPr>
            <a:lvl7pPr marL="2057009" indent="0">
              <a:buNone/>
              <a:defRPr sz="1508"/>
            </a:lvl7pPr>
            <a:lvl8pPr marL="2399844" indent="0">
              <a:buNone/>
              <a:defRPr sz="1508"/>
            </a:lvl8pPr>
            <a:lvl9pPr marL="2742679" indent="0">
              <a:buNone/>
              <a:defRPr sz="1508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08162" y="7156451"/>
            <a:ext cx="3086100" cy="1073149"/>
          </a:xfrm>
        </p:spPr>
        <p:txBody>
          <a:bodyPr/>
          <a:lstStyle>
            <a:lvl1pPr marL="0" indent="0">
              <a:buNone/>
              <a:defRPr sz="1047"/>
            </a:lvl1pPr>
            <a:lvl2pPr marL="342835" indent="0">
              <a:buNone/>
              <a:defRPr sz="905"/>
            </a:lvl2pPr>
            <a:lvl3pPr marL="685670" indent="0">
              <a:buNone/>
              <a:defRPr sz="746"/>
            </a:lvl3pPr>
            <a:lvl4pPr marL="1028505" indent="0">
              <a:buNone/>
              <a:defRPr sz="682"/>
            </a:lvl4pPr>
            <a:lvl5pPr marL="1371339" indent="0">
              <a:buNone/>
              <a:defRPr sz="682"/>
            </a:lvl5pPr>
            <a:lvl6pPr marL="1714174" indent="0">
              <a:buNone/>
              <a:defRPr sz="682"/>
            </a:lvl6pPr>
            <a:lvl7pPr marL="2057009" indent="0">
              <a:buNone/>
              <a:defRPr sz="682"/>
            </a:lvl7pPr>
            <a:lvl8pPr marL="2399844" indent="0">
              <a:buNone/>
              <a:defRPr sz="682"/>
            </a:lvl8pPr>
            <a:lvl9pPr marL="2742679" indent="0">
              <a:buNone/>
              <a:defRPr sz="68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459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133601"/>
            <a:ext cx="4629150" cy="603461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9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9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9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98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670" rtl="0" eaLnBrk="1" latinLnBrk="0" hangingPunct="1">
        <a:spcBef>
          <a:spcPct val="0"/>
        </a:spcBef>
        <a:buNone/>
        <a:defRPr sz="33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26" indent="-257126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6" kern="1200">
          <a:solidFill>
            <a:schemeClr val="tx1"/>
          </a:solidFill>
          <a:latin typeface="+mn-lt"/>
          <a:ea typeface="+mn-ea"/>
          <a:cs typeface="+mn-cs"/>
        </a:defRPr>
      </a:lvl1pPr>
      <a:lvl2pPr marL="557107" indent="-214272" algn="l" defTabSz="6856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95" kern="1200">
          <a:solidFill>
            <a:schemeClr val="tx1"/>
          </a:solidFill>
          <a:latin typeface="+mn-lt"/>
          <a:ea typeface="+mn-ea"/>
          <a:cs typeface="+mn-cs"/>
        </a:defRPr>
      </a:lvl2pPr>
      <a:lvl3pPr marL="857087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93" kern="1200">
          <a:solidFill>
            <a:schemeClr val="tx1"/>
          </a:solidFill>
          <a:latin typeface="+mn-lt"/>
          <a:ea typeface="+mn-ea"/>
          <a:cs typeface="+mn-cs"/>
        </a:defRPr>
      </a:lvl3pPr>
      <a:lvl4pPr marL="1199922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8" kern="1200">
          <a:solidFill>
            <a:schemeClr val="tx1"/>
          </a:solidFill>
          <a:latin typeface="+mn-lt"/>
          <a:ea typeface="+mn-ea"/>
          <a:cs typeface="+mn-cs"/>
        </a:defRPr>
      </a:lvl4pPr>
      <a:lvl5pPr marL="1542757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8" kern="1200">
          <a:solidFill>
            <a:schemeClr val="tx1"/>
          </a:solidFill>
          <a:latin typeface="+mn-lt"/>
          <a:ea typeface="+mn-ea"/>
          <a:cs typeface="+mn-cs"/>
        </a:defRPr>
      </a:lvl5pPr>
      <a:lvl6pPr marL="1885592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6pPr>
      <a:lvl7pPr marL="2228427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7pPr>
      <a:lvl8pPr marL="2571261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8pPr>
      <a:lvl9pPr marL="2914096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835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670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505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339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174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009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399844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2679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847"/>
          <p:cNvSpPr txBox="1">
            <a:spLocks noChangeArrowheads="1"/>
          </p:cNvSpPr>
          <p:nvPr/>
        </p:nvSpPr>
        <p:spPr bwMode="auto">
          <a:xfrm>
            <a:off x="165976" y="1914119"/>
            <a:ext cx="4806041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-13293" y="983989"/>
            <a:ext cx="5137452" cy="2388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pt-BR" sz="95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</a:t>
            </a:r>
            <a:endParaRPr lang="pt-BR" sz="95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36"/>
          <p:cNvSpPr txBox="1">
            <a:spLocks noChangeArrowheads="1"/>
          </p:cNvSpPr>
          <p:nvPr/>
        </p:nvSpPr>
        <p:spPr bwMode="auto">
          <a:xfrm>
            <a:off x="187377" y="1407821"/>
            <a:ext cx="4734720" cy="355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77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77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77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77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77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pt-BR" sz="571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 AUTOR </a:t>
            </a:r>
            <a:r>
              <a:rPr lang="pt-BR" sz="571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pt-BR" sz="57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NOME DO AUTOR </a:t>
            </a:r>
            <a:r>
              <a:rPr lang="pt-BR" sz="571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pt-BR" sz="57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NOME DO AUTOR </a:t>
            </a:r>
            <a:r>
              <a:rPr lang="pt-BR" sz="571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pt-BR" sz="5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57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Universidade Federal do Pará /UFPA; Belém, PA; email@ufpa.com.br; </a:t>
            </a:r>
            <a:r>
              <a:rPr lang="pt-BR" sz="57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Rural da Amazônia/UFRA, Belém, PA;email@ufra.com.br; </a:t>
            </a:r>
            <a:r>
              <a:rPr lang="pt-BR" sz="57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</a:t>
            </a: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Estudante de  Pós-graduação; UFPA; Campus, Belém, PA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61343" y="2142525"/>
            <a:ext cx="4810674" cy="62927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r>
              <a:rPr lang="pt-BR" sz="6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t-BR" sz="58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82913" y="5952722"/>
            <a:ext cx="1802924" cy="131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5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Número de amostra=264; DP</a:t>
            </a:r>
            <a:r>
              <a:rPr lang="pt-BR" sz="254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sz="25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desvio padrão; &gt; = limite de quantificação do método</a:t>
            </a:r>
          </a:p>
        </p:txBody>
      </p:sp>
      <p:sp>
        <p:nvSpPr>
          <p:cNvPr id="36" name="Text Box 847"/>
          <p:cNvSpPr txBox="1">
            <a:spLocks noChangeArrowheads="1"/>
          </p:cNvSpPr>
          <p:nvPr/>
        </p:nvSpPr>
        <p:spPr bwMode="auto">
          <a:xfrm>
            <a:off x="153258" y="2922231"/>
            <a:ext cx="4806041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OBJETIVO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68730" y="3176348"/>
            <a:ext cx="4810674" cy="53155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. </a:t>
            </a:r>
          </a:p>
        </p:txBody>
      </p:sp>
      <p:sp>
        <p:nvSpPr>
          <p:cNvPr id="38" name="Text Box 847"/>
          <p:cNvSpPr txBox="1">
            <a:spLocks noChangeArrowheads="1"/>
          </p:cNvSpPr>
          <p:nvPr/>
        </p:nvSpPr>
        <p:spPr bwMode="auto">
          <a:xfrm>
            <a:off x="140815" y="4722431"/>
            <a:ext cx="4818484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RESULTADOS</a:t>
            </a:r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184852" y="5055245"/>
            <a:ext cx="2279359" cy="92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514" tIns="7257" rIns="14514" bIns="7257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4511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508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Tabela 1.</a:t>
            </a:r>
            <a:r>
              <a:rPr lang="pt-BR" altLang="pt-BR" sz="50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pt-BR" sz="50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Teores de elementos potencialmente</a:t>
            </a:r>
            <a:endParaRPr lang="pt-BR" altLang="pt-BR" sz="50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3" name="Tabela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620052"/>
              </p:ext>
            </p:extLst>
          </p:nvPr>
        </p:nvGraphicFramePr>
        <p:xfrm>
          <a:off x="182627" y="5285296"/>
          <a:ext cx="2237258" cy="5828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7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3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7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0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75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97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5839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856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579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5750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575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00340">
                <a:tc>
                  <a:txBody>
                    <a:bodyPr/>
                    <a:lstStyle/>
                    <a:p>
                      <a:endParaRPr lang="pt-BR" sz="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endParaRPr lang="pt-BR" sz="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Cd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Hg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</a:t>
                      </a:r>
                      <a:endParaRPr lang="pt-BR" sz="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 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 g kg</a:t>
                      </a:r>
                      <a:r>
                        <a:rPr lang="en-US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en-U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--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---------------------------------------------- mg kg</a:t>
                      </a:r>
                      <a:r>
                        <a:rPr lang="en-US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en-U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-------------------------------------------------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1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</a:t>
                      </a:r>
                      <a:endParaRPr lang="pt-BR" sz="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18,5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pt-BR" sz="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1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Mínimo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&gt;0,06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&gt;0,03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&gt;0,04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&gt;0,6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&gt;0,03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1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Máximo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19,1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14,1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126,4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65,0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1218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23,0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79,6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1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</a:t>
                      </a:r>
                      <a:r>
                        <a:rPr lang="pt-BR" sz="400" b="1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12,1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39,6</a:t>
                      </a:r>
                      <a:endParaRPr lang="pt-BR" sz="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pt-BR" sz="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201,8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pt-BR" sz="6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pt-BR" sz="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14,4</a:t>
                      </a:r>
                      <a:endParaRPr lang="pt-BR" sz="6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886" marR="1088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4" name="CaixaDeTexto 43"/>
          <p:cNvSpPr txBox="1"/>
          <p:nvPr/>
        </p:nvSpPr>
        <p:spPr>
          <a:xfrm>
            <a:off x="2520733" y="4977568"/>
            <a:ext cx="2426123" cy="17049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r>
              <a:rPr lang="pt-BR" sz="50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Tabela 2</a:t>
            </a:r>
            <a:r>
              <a:rPr lang="pt-BR" sz="508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Estatística descritiva de atributos </a:t>
            </a:r>
          </a:p>
        </p:txBody>
      </p:sp>
      <p:graphicFrame>
        <p:nvGraphicFramePr>
          <p:cNvPr id="45" name="Tabela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001084"/>
              </p:ext>
            </p:extLst>
          </p:nvPr>
        </p:nvGraphicFramePr>
        <p:xfrm>
          <a:off x="2538501" y="5195876"/>
          <a:ext cx="2393723" cy="744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1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6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66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71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716">
                <a:tc>
                  <a:txBody>
                    <a:bodyPr/>
                    <a:lstStyle/>
                    <a:p>
                      <a:endParaRPr lang="pt-BR" sz="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is-IS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Média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Mediana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Mínimo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Máximo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 (H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4,45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CTC (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mmol</a:t>
                      </a:r>
                      <a:r>
                        <a:rPr lang="pt-BR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21,6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 (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19,6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76,3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Argila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(g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326,9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218,1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282,2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37,7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931,4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Silte (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151,7</a:t>
                      </a:r>
                      <a:endParaRPr lang="pt-BR" sz="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174,7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784,9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Areia (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521,4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259,1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581,2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909,1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3OXA</a:t>
                      </a:r>
                      <a:r>
                        <a:rPr lang="is-IS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MnO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3OXA 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3OXA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3DCB</a:t>
                      </a:r>
                      <a:r>
                        <a:rPr lang="is-IS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21,5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143,3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8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3AS</a:t>
                      </a:r>
                      <a:r>
                        <a:rPr lang="is-IS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is-IS" sz="400" b="1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kg</a:t>
                      </a:r>
                      <a:r>
                        <a:rPr lang="pt-BR" sz="400" b="1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pt-BR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109,6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pt-BR" sz="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s-IS" sz="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313,3</a:t>
                      </a:r>
                      <a:endParaRPr lang="pt-BR" sz="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56" marR="7056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6" name="Text Box 847"/>
          <p:cNvSpPr txBox="1">
            <a:spLocks noChangeArrowheads="1"/>
          </p:cNvSpPr>
          <p:nvPr/>
        </p:nvSpPr>
        <p:spPr bwMode="auto">
          <a:xfrm>
            <a:off x="173363" y="7386727"/>
            <a:ext cx="4806041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DISCUSSÃO E CONCLUSÕES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166110" y="7640844"/>
            <a:ext cx="4810674" cy="53155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. </a:t>
            </a:r>
          </a:p>
        </p:txBody>
      </p:sp>
      <p:pic>
        <p:nvPicPr>
          <p:cNvPr id="51" name="Picture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19" y="6156176"/>
            <a:ext cx="1995528" cy="76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8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577" y="6180508"/>
            <a:ext cx="1970627" cy="767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Retângulo 52"/>
          <p:cNvSpPr/>
          <p:nvPr/>
        </p:nvSpPr>
        <p:spPr>
          <a:xfrm>
            <a:off x="461619" y="6951151"/>
            <a:ext cx="2329362" cy="141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17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Figura</a:t>
            </a:r>
            <a:r>
              <a:rPr lang="en-US" sz="317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sz="317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7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Análise</a:t>
            </a:r>
            <a:r>
              <a:rPr lang="en-US" sz="317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17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componentes</a:t>
            </a:r>
            <a:r>
              <a:rPr lang="en-US" sz="317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7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principais</a:t>
            </a:r>
            <a:endParaRPr lang="pt-BR" sz="31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Retângulo 53"/>
          <p:cNvSpPr/>
          <p:nvPr/>
        </p:nvSpPr>
        <p:spPr>
          <a:xfrm>
            <a:off x="2537460" y="5952722"/>
            <a:ext cx="2270931" cy="131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4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254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número de amostras avaliadas; </a:t>
            </a:r>
            <a:r>
              <a:rPr lang="pt-BR" sz="254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254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oxalato; </a:t>
            </a:r>
            <a:r>
              <a:rPr lang="pt-BR" sz="254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254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ditionito; </a:t>
            </a:r>
            <a:r>
              <a:rPr lang="pt-BR" sz="254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254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ataque sulfúrico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A4EB25-5E40-4C92-979F-FF1D9BEF218D}"/>
              </a:ext>
            </a:extLst>
          </p:cNvPr>
          <p:cNvSpPr txBox="1"/>
          <p:nvPr/>
        </p:nvSpPr>
        <p:spPr>
          <a:xfrm>
            <a:off x="3640677" y="256240"/>
            <a:ext cx="1352624" cy="4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57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DA INSTITUIÇÃO </a:t>
            </a:r>
          </a:p>
          <a:p>
            <a:r>
              <a:rPr lang="pt-BR" sz="857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AUTOR</a:t>
            </a:r>
          </a:p>
        </p:txBody>
      </p:sp>
      <p:sp>
        <p:nvSpPr>
          <p:cNvPr id="27" name="Text Box 847">
            <a:extLst>
              <a:ext uri="{FF2B5EF4-FFF2-40B4-BE49-F238E27FC236}">
                <a16:creationId xmlns:a16="http://schemas.microsoft.com/office/drawing/2014/main" id="{4CDF4E89-FBE8-433D-A5EB-2BC2203CB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258" y="3786327"/>
            <a:ext cx="4806041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MATERIAIS E MÉTODOS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CD15E524-D574-45B9-9946-A9B866BAAB92}"/>
              </a:ext>
            </a:extLst>
          </p:cNvPr>
          <p:cNvSpPr txBox="1"/>
          <p:nvPr/>
        </p:nvSpPr>
        <p:spPr>
          <a:xfrm>
            <a:off x="209348" y="4040444"/>
            <a:ext cx="4810674" cy="53155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0E1BA8C-086F-42A7-821C-810090BA984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0" y="62516"/>
            <a:ext cx="1296144" cy="810056"/>
          </a:xfrm>
          <a:prstGeom prst="rect">
            <a:avLst/>
          </a:prstGeom>
        </p:spPr>
      </p:pic>
      <p:sp>
        <p:nvSpPr>
          <p:cNvPr id="26" name="Text Box 847">
            <a:extLst>
              <a:ext uri="{FF2B5EF4-FFF2-40B4-BE49-F238E27FC236}">
                <a16:creationId xmlns:a16="http://schemas.microsoft.com/office/drawing/2014/main" id="{B3036C18-C434-462D-BC94-B0C8198A9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486" y="8316416"/>
            <a:ext cx="4806041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3FACDC45-ADB8-42D2-819F-42E7F7CABCF8}"/>
              </a:ext>
            </a:extLst>
          </p:cNvPr>
          <p:cNvSpPr txBox="1"/>
          <p:nvPr/>
        </p:nvSpPr>
        <p:spPr>
          <a:xfrm>
            <a:off x="132123" y="8579835"/>
            <a:ext cx="4810674" cy="53155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. </a:t>
            </a:r>
          </a:p>
        </p:txBody>
      </p:sp>
    </p:spTree>
    <p:extLst>
      <p:ext uri="{BB962C8B-B14F-4D97-AF65-F5344CB8AC3E}">
        <p14:creationId xmlns:p14="http://schemas.microsoft.com/office/powerpoint/2010/main" val="2374980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1364</TotalTime>
  <Words>368</Words>
  <Application>Microsoft Office PowerPoint</Application>
  <PresentationFormat>Apresentação na tela (16:9)</PresentationFormat>
  <Paragraphs>177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Neia</dc:creator>
  <cp:lastModifiedBy>Cejem Eventos</cp:lastModifiedBy>
  <cp:revision>126</cp:revision>
  <dcterms:created xsi:type="dcterms:W3CDTF">2014-03-28T14:43:32Z</dcterms:created>
  <dcterms:modified xsi:type="dcterms:W3CDTF">2026-04-29T19:32:44Z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1758756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